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12"/>
  </p:notesMasterIdLst>
  <p:handoutMasterIdLst>
    <p:handoutMasterId r:id="rId13"/>
  </p:handoutMasterIdLst>
  <p:sldIdLst>
    <p:sldId id="453" r:id="rId2"/>
    <p:sldId id="545" r:id="rId3"/>
    <p:sldId id="546" r:id="rId4"/>
    <p:sldId id="547" r:id="rId5"/>
    <p:sldId id="549" r:id="rId6"/>
    <p:sldId id="548" r:id="rId7"/>
    <p:sldId id="542" r:id="rId8"/>
    <p:sldId id="550" r:id="rId9"/>
    <p:sldId id="551" r:id="rId10"/>
    <p:sldId id="512" r:id="rId11"/>
  </p:sldIdLst>
  <p:sldSz cx="20104100" cy="11309350"/>
  <p:notesSz cx="20104100" cy="11309350"/>
  <p:embeddedFontLst>
    <p:embeddedFont>
      <p:font typeface="Noto Sans" panose="020B0502040504020204" pitchFamily="34" charset="0"/>
      <p:regular r:id="rId14"/>
      <p:bold r:id="rId15"/>
      <p:italic r:id="rId16"/>
      <p:boldItalic r:id="rId17"/>
    </p:embeddedFont>
    <p:embeddedFont>
      <p:font typeface="Noto Sans Medium" panose="020B0502040504020204" pitchFamily="34" charset="0"/>
      <p:regular r:id="rId18"/>
      <p:italic r:id="rId19"/>
    </p:embeddedFont>
    <p:embeddedFont>
      <p:font typeface="Tahoma" panose="020B0604030504040204" pitchFamily="34" charset="0"/>
      <p:regular r:id="rId20"/>
      <p:bold r:id="rId21"/>
    </p:embeddedFont>
  </p:embeddedFontLst>
  <p:defaultTextStyle>
    <a:defPPr>
      <a:defRPr lang="ru-RU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113" userDrawn="1">
          <p15:clr>
            <a:srgbClr val="A4A3A4"/>
          </p15:clr>
        </p15:guide>
        <p15:guide id="4" pos="63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7AD"/>
    <a:srgbClr val="2D6BEC"/>
    <a:srgbClr val="2D2D2D"/>
    <a:srgbClr val="ECEEFE"/>
    <a:srgbClr val="F9F9F9"/>
    <a:srgbClr val="BFBFBF"/>
    <a:srgbClr val="6DC14E"/>
    <a:srgbClr val="FBE8FE"/>
    <a:srgbClr val="C757DD"/>
    <a:srgbClr val="D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5646" autoAdjust="0"/>
  </p:normalViewPr>
  <p:slideViewPr>
    <p:cSldViewPr snapToGrid="0">
      <p:cViewPr varScale="1">
        <p:scale>
          <a:sx n="66" d="100"/>
          <a:sy n="66" d="100"/>
        </p:scale>
        <p:origin x="1496" y="-32"/>
      </p:cViewPr>
      <p:guideLst>
        <p:guide orient="horz" pos="1113"/>
        <p:guide pos="63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30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mazurenkovks\Documents\&#1052;&#1072;&#1075;&#1080;&#1089;&#1090;&#1088;&#1072;&#1090;&#1091;&#1088;&#1072;\&#1071;&#1042;&#1050;&#1056;\&#1055;&#1088;&#1086;&#1077;&#1082;&#1090;&#1085;&#1099;&#1081;%20&#1089;&#1077;&#1084;&#1080;&#1085;&#1072;&#1088;\&#1044;&#1044;%20&#1089;&#1074;&#1077;&#1088;&#1082;&#1072;%20v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onstantinmazurenkov\Library\Containers\ru.mail.cloudpc\Data\Cloud.as.mounts\mazurenkov_k@mail.ru-4127351281746683775\&#1052;&#1072;&#1075;&#1080;&#1089;&#1090;&#1088;&#1072;&#1090;&#1091;&#1088;&#1072;\&#1055;&#1088;&#1086;&#1077;&#1082;&#1090;&#1085;&#1099;&#1080;&#774;%20&#1089;&#1077;&#1084;&#1080;&#1085;&#1072;&#1088;2\&#1044;&#1044;%20&#1089;&#1074;&#1077;&#1088;&#1082;&#1072;%20v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Сравнительный анализ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'для презентации'!$G$2</c:f>
              <c:strCache>
                <c:ptCount val="1"/>
                <c:pt idx="0">
                  <c:v>Давление глазами оператора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val>
            <c:numRef>
              <c:f>'для презентации'!$G$14:$G$334</c:f>
              <c:numCache>
                <c:formatCode>General</c:formatCode>
                <c:ptCount val="104"/>
                <c:pt idx="0">
                  <c:v>1.6</c:v>
                </c:pt>
                <c:pt idx="1">
                  <c:v>2</c:v>
                </c:pt>
                <c:pt idx="2">
                  <c:v>1.8</c:v>
                </c:pt>
                <c:pt idx="3">
                  <c:v>1.6</c:v>
                </c:pt>
                <c:pt idx="4">
                  <c:v>1.8</c:v>
                </c:pt>
                <c:pt idx="5">
                  <c:v>1.6</c:v>
                </c:pt>
                <c:pt idx="6">
                  <c:v>1.6</c:v>
                </c:pt>
                <c:pt idx="7">
                  <c:v>1.6</c:v>
                </c:pt>
                <c:pt idx="8">
                  <c:v>1.6</c:v>
                </c:pt>
                <c:pt idx="9">
                  <c:v>1.6</c:v>
                </c:pt>
                <c:pt idx="10">
                  <c:v>1.6</c:v>
                </c:pt>
                <c:pt idx="11">
                  <c:v>1.5</c:v>
                </c:pt>
                <c:pt idx="12">
                  <c:v>1.5</c:v>
                </c:pt>
                <c:pt idx="13">
                  <c:v>1.6</c:v>
                </c:pt>
                <c:pt idx="14">
                  <c:v>1.6</c:v>
                </c:pt>
                <c:pt idx="15">
                  <c:v>1.4</c:v>
                </c:pt>
                <c:pt idx="16">
                  <c:v>1.6</c:v>
                </c:pt>
                <c:pt idx="17">
                  <c:v>1.5</c:v>
                </c:pt>
                <c:pt idx="18">
                  <c:v>1.6</c:v>
                </c:pt>
                <c:pt idx="19">
                  <c:v>1.6</c:v>
                </c:pt>
                <c:pt idx="20">
                  <c:v>1.6</c:v>
                </c:pt>
                <c:pt idx="21">
                  <c:v>1.6</c:v>
                </c:pt>
                <c:pt idx="22">
                  <c:v>1.7</c:v>
                </c:pt>
                <c:pt idx="23">
                  <c:v>1.7</c:v>
                </c:pt>
                <c:pt idx="24">
                  <c:v>1.7</c:v>
                </c:pt>
                <c:pt idx="25">
                  <c:v>1.7</c:v>
                </c:pt>
                <c:pt idx="26">
                  <c:v>1.6</c:v>
                </c:pt>
                <c:pt idx="27">
                  <c:v>1.6</c:v>
                </c:pt>
                <c:pt idx="28">
                  <c:v>1.6</c:v>
                </c:pt>
                <c:pt idx="29">
                  <c:v>1.6</c:v>
                </c:pt>
                <c:pt idx="30">
                  <c:v>1.9</c:v>
                </c:pt>
                <c:pt idx="31">
                  <c:v>1.9</c:v>
                </c:pt>
                <c:pt idx="32">
                  <c:v>1.9</c:v>
                </c:pt>
                <c:pt idx="33">
                  <c:v>1.9</c:v>
                </c:pt>
                <c:pt idx="34">
                  <c:v>1.6</c:v>
                </c:pt>
                <c:pt idx="35">
                  <c:v>1.6</c:v>
                </c:pt>
                <c:pt idx="36">
                  <c:v>1.6</c:v>
                </c:pt>
                <c:pt idx="37">
                  <c:v>1.3</c:v>
                </c:pt>
                <c:pt idx="38">
                  <c:v>1.9</c:v>
                </c:pt>
                <c:pt idx="39">
                  <c:v>1.3</c:v>
                </c:pt>
                <c:pt idx="40">
                  <c:v>2</c:v>
                </c:pt>
                <c:pt idx="41">
                  <c:v>1.9</c:v>
                </c:pt>
                <c:pt idx="42">
                  <c:v>2</c:v>
                </c:pt>
                <c:pt idx="43">
                  <c:v>1.3</c:v>
                </c:pt>
                <c:pt idx="44">
                  <c:v>1.3</c:v>
                </c:pt>
                <c:pt idx="45">
                  <c:v>1.9</c:v>
                </c:pt>
                <c:pt idx="46">
                  <c:v>1.8</c:v>
                </c:pt>
                <c:pt idx="47">
                  <c:v>2.4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2.1</c:v>
                </c:pt>
                <c:pt idx="52">
                  <c:v>1.9</c:v>
                </c:pt>
                <c:pt idx="53">
                  <c:v>1</c:v>
                </c:pt>
                <c:pt idx="54">
                  <c:v>0.9</c:v>
                </c:pt>
                <c:pt idx="55">
                  <c:v>1</c:v>
                </c:pt>
                <c:pt idx="56">
                  <c:v>0.9</c:v>
                </c:pt>
                <c:pt idx="57">
                  <c:v>0.9</c:v>
                </c:pt>
                <c:pt idx="58">
                  <c:v>0.9</c:v>
                </c:pt>
                <c:pt idx="59">
                  <c:v>0.8</c:v>
                </c:pt>
                <c:pt idx="60">
                  <c:v>0.9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2.8</c:v>
                </c:pt>
                <c:pt idx="65">
                  <c:v>1.2</c:v>
                </c:pt>
                <c:pt idx="66">
                  <c:v>1.2</c:v>
                </c:pt>
                <c:pt idx="67">
                  <c:v>1.2</c:v>
                </c:pt>
                <c:pt idx="68">
                  <c:v>1.2</c:v>
                </c:pt>
                <c:pt idx="69">
                  <c:v>1.5</c:v>
                </c:pt>
                <c:pt idx="70">
                  <c:v>1.7</c:v>
                </c:pt>
                <c:pt idx="71">
                  <c:v>1</c:v>
                </c:pt>
                <c:pt idx="72">
                  <c:v>1.2</c:v>
                </c:pt>
                <c:pt idx="73">
                  <c:v>1.3</c:v>
                </c:pt>
                <c:pt idx="74">
                  <c:v>1.3</c:v>
                </c:pt>
                <c:pt idx="75">
                  <c:v>1.3</c:v>
                </c:pt>
                <c:pt idx="76">
                  <c:v>1.2</c:v>
                </c:pt>
                <c:pt idx="77">
                  <c:v>1.2</c:v>
                </c:pt>
                <c:pt idx="78">
                  <c:v>1.2</c:v>
                </c:pt>
                <c:pt idx="79">
                  <c:v>1.3</c:v>
                </c:pt>
                <c:pt idx="80">
                  <c:v>1</c:v>
                </c:pt>
                <c:pt idx="81">
                  <c:v>1</c:v>
                </c:pt>
                <c:pt idx="82">
                  <c:v>1.1000000000000001</c:v>
                </c:pt>
                <c:pt idx="83">
                  <c:v>1</c:v>
                </c:pt>
                <c:pt idx="84">
                  <c:v>1</c:v>
                </c:pt>
                <c:pt idx="85">
                  <c:v>1.2</c:v>
                </c:pt>
                <c:pt idx="86">
                  <c:v>1.6</c:v>
                </c:pt>
                <c:pt idx="87">
                  <c:v>1.2</c:v>
                </c:pt>
                <c:pt idx="88">
                  <c:v>1</c:v>
                </c:pt>
                <c:pt idx="89">
                  <c:v>1.1000000000000001</c:v>
                </c:pt>
                <c:pt idx="90">
                  <c:v>1.1000000000000001</c:v>
                </c:pt>
                <c:pt idx="91">
                  <c:v>1.1000000000000001</c:v>
                </c:pt>
                <c:pt idx="92">
                  <c:v>1.3</c:v>
                </c:pt>
                <c:pt idx="93">
                  <c:v>1</c:v>
                </c:pt>
                <c:pt idx="94">
                  <c:v>1</c:v>
                </c:pt>
                <c:pt idx="95">
                  <c:v>1.7</c:v>
                </c:pt>
                <c:pt idx="96">
                  <c:v>1.8</c:v>
                </c:pt>
                <c:pt idx="97">
                  <c:v>1.8</c:v>
                </c:pt>
                <c:pt idx="98">
                  <c:v>2</c:v>
                </c:pt>
                <c:pt idx="99">
                  <c:v>2.4</c:v>
                </c:pt>
                <c:pt idx="100">
                  <c:v>1.1000000000000001</c:v>
                </c:pt>
                <c:pt idx="101">
                  <c:v>1</c:v>
                </c:pt>
                <c:pt idx="102">
                  <c:v>1</c:v>
                </c:pt>
                <c:pt idx="10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B-4E52-B681-04A9F8B0F653}"/>
            </c:ext>
          </c:extLst>
        </c:ser>
        <c:ser>
          <c:idx val="1"/>
          <c:order val="1"/>
          <c:tx>
            <c:strRef>
              <c:f>'для презентации'!$H$2</c:f>
              <c:strCache>
                <c:ptCount val="1"/>
                <c:pt idx="0">
                  <c:v>Давление в АСУ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val>
            <c:numRef>
              <c:f>'для презентации'!$H$14:$H$334</c:f>
              <c:numCache>
                <c:formatCode>General</c:formatCode>
                <c:ptCount val="104"/>
                <c:pt idx="0">
                  <c:v>1.89</c:v>
                </c:pt>
                <c:pt idx="1">
                  <c:v>2.37</c:v>
                </c:pt>
                <c:pt idx="2">
                  <c:v>1.5</c:v>
                </c:pt>
                <c:pt idx="3">
                  <c:v>0.97</c:v>
                </c:pt>
                <c:pt idx="4">
                  <c:v>1.53</c:v>
                </c:pt>
                <c:pt idx="5">
                  <c:v>0.99</c:v>
                </c:pt>
                <c:pt idx="6">
                  <c:v>0.98</c:v>
                </c:pt>
                <c:pt idx="7">
                  <c:v>1</c:v>
                </c:pt>
                <c:pt idx="8">
                  <c:v>2.1</c:v>
                </c:pt>
                <c:pt idx="9">
                  <c:v>1.34</c:v>
                </c:pt>
                <c:pt idx="10">
                  <c:v>1.39</c:v>
                </c:pt>
                <c:pt idx="11">
                  <c:v>2.19</c:v>
                </c:pt>
                <c:pt idx="12">
                  <c:v>2.0699999999999998</c:v>
                </c:pt>
                <c:pt idx="13">
                  <c:v>2.27</c:v>
                </c:pt>
                <c:pt idx="14">
                  <c:v>2.23</c:v>
                </c:pt>
                <c:pt idx="15">
                  <c:v>2.5</c:v>
                </c:pt>
                <c:pt idx="16">
                  <c:v>2.33</c:v>
                </c:pt>
                <c:pt idx="17">
                  <c:v>1.81</c:v>
                </c:pt>
                <c:pt idx="18">
                  <c:v>2.4</c:v>
                </c:pt>
                <c:pt idx="19">
                  <c:v>3.85</c:v>
                </c:pt>
                <c:pt idx="20">
                  <c:v>2.83</c:v>
                </c:pt>
                <c:pt idx="21">
                  <c:v>2.37</c:v>
                </c:pt>
                <c:pt idx="22">
                  <c:v>1</c:v>
                </c:pt>
                <c:pt idx="23">
                  <c:v>0.88</c:v>
                </c:pt>
                <c:pt idx="24">
                  <c:v>1</c:v>
                </c:pt>
                <c:pt idx="25">
                  <c:v>1.04</c:v>
                </c:pt>
                <c:pt idx="26">
                  <c:v>1.96</c:v>
                </c:pt>
                <c:pt idx="27">
                  <c:v>1.96</c:v>
                </c:pt>
                <c:pt idx="28">
                  <c:v>1.96</c:v>
                </c:pt>
                <c:pt idx="29">
                  <c:v>1.98</c:v>
                </c:pt>
                <c:pt idx="30">
                  <c:v>2.4300000000000002</c:v>
                </c:pt>
                <c:pt idx="31">
                  <c:v>2.48</c:v>
                </c:pt>
                <c:pt idx="32">
                  <c:v>2.34</c:v>
                </c:pt>
                <c:pt idx="33">
                  <c:v>2.56</c:v>
                </c:pt>
                <c:pt idx="34">
                  <c:v>1.37</c:v>
                </c:pt>
                <c:pt idx="35">
                  <c:v>1.33</c:v>
                </c:pt>
                <c:pt idx="36">
                  <c:v>1.36</c:v>
                </c:pt>
                <c:pt idx="37">
                  <c:v>1.05</c:v>
                </c:pt>
                <c:pt idx="38">
                  <c:v>2.36</c:v>
                </c:pt>
                <c:pt idx="39">
                  <c:v>1.71</c:v>
                </c:pt>
                <c:pt idx="40">
                  <c:v>1.62</c:v>
                </c:pt>
                <c:pt idx="41">
                  <c:v>1.51</c:v>
                </c:pt>
                <c:pt idx="42">
                  <c:v>1.57</c:v>
                </c:pt>
                <c:pt idx="43">
                  <c:v>0.71</c:v>
                </c:pt>
                <c:pt idx="44">
                  <c:v>1.0900000000000001</c:v>
                </c:pt>
                <c:pt idx="45">
                  <c:v>1.0900000000000001</c:v>
                </c:pt>
                <c:pt idx="46">
                  <c:v>1.26</c:v>
                </c:pt>
                <c:pt idx="47">
                  <c:v>2.83</c:v>
                </c:pt>
                <c:pt idx="48">
                  <c:v>2.73</c:v>
                </c:pt>
                <c:pt idx="49">
                  <c:v>3.25</c:v>
                </c:pt>
                <c:pt idx="50">
                  <c:v>3.2</c:v>
                </c:pt>
                <c:pt idx="51">
                  <c:v>3.02</c:v>
                </c:pt>
                <c:pt idx="52">
                  <c:v>2.96</c:v>
                </c:pt>
                <c:pt idx="53">
                  <c:v>0.73</c:v>
                </c:pt>
                <c:pt idx="54">
                  <c:v>0.78</c:v>
                </c:pt>
                <c:pt idx="55">
                  <c:v>1.18</c:v>
                </c:pt>
                <c:pt idx="56">
                  <c:v>0.78</c:v>
                </c:pt>
                <c:pt idx="57">
                  <c:v>0.77</c:v>
                </c:pt>
                <c:pt idx="58">
                  <c:v>0.71</c:v>
                </c:pt>
                <c:pt idx="59">
                  <c:v>1.51</c:v>
                </c:pt>
                <c:pt idx="60">
                  <c:v>0.56000000000000005</c:v>
                </c:pt>
                <c:pt idx="61">
                  <c:v>0.84</c:v>
                </c:pt>
                <c:pt idx="62">
                  <c:v>0.77</c:v>
                </c:pt>
                <c:pt idx="63">
                  <c:v>0.79</c:v>
                </c:pt>
                <c:pt idx="64">
                  <c:v>2.35</c:v>
                </c:pt>
                <c:pt idx="65">
                  <c:v>0.96</c:v>
                </c:pt>
                <c:pt idx="66">
                  <c:v>0.88</c:v>
                </c:pt>
                <c:pt idx="67">
                  <c:v>0.92</c:v>
                </c:pt>
                <c:pt idx="68">
                  <c:v>0.83</c:v>
                </c:pt>
                <c:pt idx="69">
                  <c:v>1.22</c:v>
                </c:pt>
                <c:pt idx="70">
                  <c:v>1.1399999999999999</c:v>
                </c:pt>
                <c:pt idx="71">
                  <c:v>0.85</c:v>
                </c:pt>
                <c:pt idx="72">
                  <c:v>1.03</c:v>
                </c:pt>
                <c:pt idx="73">
                  <c:v>1.02</c:v>
                </c:pt>
                <c:pt idx="74">
                  <c:v>1.02</c:v>
                </c:pt>
                <c:pt idx="75">
                  <c:v>1.02</c:v>
                </c:pt>
                <c:pt idx="76">
                  <c:v>1.04</c:v>
                </c:pt>
                <c:pt idx="77">
                  <c:v>1.04</c:v>
                </c:pt>
                <c:pt idx="78">
                  <c:v>1.02</c:v>
                </c:pt>
                <c:pt idx="79">
                  <c:v>1.1299999999999999</c:v>
                </c:pt>
                <c:pt idx="80">
                  <c:v>0.86</c:v>
                </c:pt>
                <c:pt idx="81">
                  <c:v>0.86</c:v>
                </c:pt>
                <c:pt idx="82">
                  <c:v>0.87</c:v>
                </c:pt>
                <c:pt idx="83">
                  <c:v>0.8</c:v>
                </c:pt>
                <c:pt idx="84">
                  <c:v>0.83</c:v>
                </c:pt>
                <c:pt idx="85">
                  <c:v>1.72</c:v>
                </c:pt>
                <c:pt idx="86">
                  <c:v>2.61</c:v>
                </c:pt>
                <c:pt idx="87">
                  <c:v>1.52</c:v>
                </c:pt>
                <c:pt idx="88">
                  <c:v>1.45</c:v>
                </c:pt>
                <c:pt idx="89">
                  <c:v>1.37</c:v>
                </c:pt>
                <c:pt idx="90">
                  <c:v>1.34</c:v>
                </c:pt>
                <c:pt idx="91">
                  <c:v>1.4</c:v>
                </c:pt>
                <c:pt idx="92">
                  <c:v>1.57</c:v>
                </c:pt>
                <c:pt idx="93">
                  <c:v>1.5</c:v>
                </c:pt>
                <c:pt idx="94">
                  <c:v>2.34</c:v>
                </c:pt>
                <c:pt idx="95">
                  <c:v>2.42</c:v>
                </c:pt>
                <c:pt idx="96">
                  <c:v>2.42</c:v>
                </c:pt>
                <c:pt idx="97">
                  <c:v>2.69</c:v>
                </c:pt>
                <c:pt idx="98">
                  <c:v>3.21</c:v>
                </c:pt>
                <c:pt idx="99">
                  <c:v>1.8</c:v>
                </c:pt>
                <c:pt idx="100">
                  <c:v>1.7</c:v>
                </c:pt>
                <c:pt idx="101">
                  <c:v>1.58</c:v>
                </c:pt>
                <c:pt idx="102">
                  <c:v>1.71</c:v>
                </c:pt>
                <c:pt idx="103">
                  <c:v>1.72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B-4E52-B681-04A9F8B0F6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719595008"/>
        <c:axId val="719593368"/>
        <c:axId val="0"/>
      </c:bar3DChart>
      <c:catAx>
        <c:axId val="7195950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19593368"/>
        <c:crosses val="autoZero"/>
        <c:auto val="1"/>
        <c:lblAlgn val="ctr"/>
        <c:lblOffset val="100"/>
        <c:noMultiLvlLbl val="0"/>
      </c:catAx>
      <c:valAx>
        <c:axId val="719593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b="0"/>
                  <a:t>Давление, МПа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19595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1200">
          <a:latin typeface="+mn-lt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1000"/>
              <a:t>Динамика охвата скважин датчиками давлений на устье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'дата установки'!$B$16</c:f>
              <c:strCache>
                <c:ptCount val="1"/>
                <c:pt idx="0">
                  <c:v>Количество новых скважин с ДД, шт.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'дата установки'!$A$17:$A$29</c:f>
              <c:numCache>
                <c:formatCode>General</c:formatCode>
                <c:ptCount val="1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  <c:pt idx="12">
                  <c:v>2025</c:v>
                </c:pt>
              </c:numCache>
            </c:numRef>
          </c:cat>
          <c:val>
            <c:numRef>
              <c:f>'дата установки'!$B$17:$B$29</c:f>
              <c:numCache>
                <c:formatCode>General</c:formatCode>
                <c:ptCount val="13"/>
                <c:pt idx="0">
                  <c:v>47</c:v>
                </c:pt>
                <c:pt idx="1">
                  <c:v>7</c:v>
                </c:pt>
                <c:pt idx="2">
                  <c:v>17</c:v>
                </c:pt>
                <c:pt idx="3">
                  <c:v>9</c:v>
                </c:pt>
                <c:pt idx="4">
                  <c:v>0</c:v>
                </c:pt>
                <c:pt idx="5">
                  <c:v>17</c:v>
                </c:pt>
                <c:pt idx="6">
                  <c:v>1</c:v>
                </c:pt>
                <c:pt idx="7">
                  <c:v>3</c:v>
                </c:pt>
                <c:pt idx="8">
                  <c:v>5</c:v>
                </c:pt>
                <c:pt idx="9">
                  <c:v>0</c:v>
                </c:pt>
                <c:pt idx="10">
                  <c:v>4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01-4571-AFB1-196A72908C4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marker val="1"/>
        <c:smooth val="0"/>
        <c:axId val="641834464"/>
        <c:axId val="641834792"/>
      </c:lineChart>
      <c:lineChart>
        <c:grouping val="standard"/>
        <c:varyColors val="0"/>
        <c:ser>
          <c:idx val="0"/>
          <c:order val="0"/>
          <c:tx>
            <c:strRef>
              <c:f>'дата установки'!$D$16</c:f>
              <c:strCache>
                <c:ptCount val="1"/>
                <c:pt idx="0">
                  <c:v>Охват добывающего фонда скважин ДД, %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'дата установки'!$A$17:$A$28</c:f>
              <c:numCache>
                <c:formatCode>General</c:formatCode>
                <c:ptCount val="12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  <c:pt idx="11">
                  <c:v>2024</c:v>
                </c:pt>
              </c:numCache>
            </c:numRef>
          </c:cat>
          <c:val>
            <c:numRef>
              <c:f>'дата установки'!$D$17:$D$29</c:f>
              <c:numCache>
                <c:formatCode>0.0%</c:formatCode>
                <c:ptCount val="13"/>
                <c:pt idx="0">
                  <c:v>8.9353612167300381E-2</c:v>
                </c:pt>
                <c:pt idx="1">
                  <c:v>0.10266159695817491</c:v>
                </c:pt>
                <c:pt idx="2">
                  <c:v>0.13498098859315588</c:v>
                </c:pt>
                <c:pt idx="3">
                  <c:v>0.15209125475285171</c:v>
                </c:pt>
                <c:pt idx="4">
                  <c:v>0.15209125475285171</c:v>
                </c:pt>
                <c:pt idx="5">
                  <c:v>0.18441064638783269</c:v>
                </c:pt>
                <c:pt idx="6">
                  <c:v>0.18631178707224336</c:v>
                </c:pt>
                <c:pt idx="7">
                  <c:v>0.19201520912547529</c:v>
                </c:pt>
                <c:pt idx="8">
                  <c:v>0.20152091254752852</c:v>
                </c:pt>
                <c:pt idx="9">
                  <c:v>0.20152091254752852</c:v>
                </c:pt>
                <c:pt idx="10">
                  <c:v>0.20912547528517111</c:v>
                </c:pt>
                <c:pt idx="11">
                  <c:v>0.20912547528517111</c:v>
                </c:pt>
                <c:pt idx="12">
                  <c:v>0.20912547528517111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01-4571-AFB1-196A72908C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1863000"/>
        <c:axId val="641805600"/>
      </c:lineChart>
      <c:catAx>
        <c:axId val="64183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641834792"/>
        <c:crosses val="autoZero"/>
        <c:auto val="1"/>
        <c:lblAlgn val="ctr"/>
        <c:lblOffset val="100"/>
        <c:noMultiLvlLbl val="0"/>
      </c:catAx>
      <c:valAx>
        <c:axId val="641834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641834464"/>
        <c:crosses val="autoZero"/>
        <c:crossBetween val="between"/>
      </c:valAx>
      <c:valAx>
        <c:axId val="641805600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641863000"/>
        <c:crosses val="max"/>
        <c:crossBetween val="between"/>
      </c:valAx>
      <c:catAx>
        <c:axId val="6418630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1805600"/>
        <c:crosses val="autoZero"/>
        <c:auto val="1"/>
        <c:lblAlgn val="ctr"/>
        <c:lblOffset val="100"/>
        <c:noMultiLvlLbl val="0"/>
      </c:cat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5C279-1847-4667-A4DD-CBD096E46EB1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2BA33-3F80-405E-80A8-0F51487696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579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A30D8-18DC-402F-A842-06C08DE7CC0A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2465B-09D3-4565-8A24-DDE170DF59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32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Этот слад для названия лекции и</a:t>
            </a:r>
            <a:r>
              <a:rPr lang="ru-RU" baseline="0" dirty="0"/>
              <a:t> автора лекции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01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таблице наблюдаем, что фото/видео детекция по большинству критериев имеет преимущества перед другими подходами. Так же рассматривался вариант с голосовым вводом информации, но как видим, что в целом он уступает по одному из ключевых критериев (отсутствие влияния оператора на точность), то есть оператор может ошибочно идентифицировать значение давления или и вовсе продиктовать значение давления без идентификации. Русская народная поговорка, как нельзя, точно описывает выбор в пользу фото/видео детекции – «Лучше один раз увидеть, чем сто раз услышать!».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81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/>
            <a:r>
              <a:rPr lang="ru-RU" sz="1800" kern="100" spc="-15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При эксплуатации месторождений углеводородного сырья на всех добывающих и нагнетательных скважинах установлены приборы (устройства) для измерения давления на устье скважин. Они предназначены для наблюдения за параметрами эксплуатации скважин, для предупреждения аварийных ситуаций и снижение рисков негативного воздействия на окружающую среду Регулярный контроль и качество переданных значений с данных приборов служит для оценки эффективности мероприятий и для регулирования процесса разработки месторождений [3]. К тому же деятельность российских нефтегазовых компаний регулируется многими нормативными документами, утверждённых как государственными органами власти [2], так и внутренними методическими указаниями, техническими проектами и регламентами компании.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77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представлена выборка скважин с устьевыми давлениями из АСУ и давлениями в приложение КИС КПМ, куда оператор вручную заносил значения устьевых давлений. По каждой скважине был сделан срез в 4 разных дня одного месяца. Такой выбор и периодичность обусловлена 7-дневным вахтовым методом работы операторов, то есть для максимального охвата различными операторами.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со значением давления, которое оператор занес в КИС КПМ, регистрировалось время операции для выбора давления в аналогичный день и время из АСУ. Итого по каждой выбранной скважине с ДД получили от 4-х до 12-и значений. 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анализа выборка составила 332 релевантных записи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ritical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rror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доля критических ошибок в %, которая дает оценку количеству ошибок, которые превысили порог безопасного отклонения в 15%.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Метрика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данного среза показывает, что каждая 3-я запись попадает в критичное отклонение, а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MAPE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критичных записей составили 0,54 МПа и 31% соответственно, что подтверждает обоснованность разработки проекта.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Следуя описанию сути проекта и его цели, метрика Latency на одну операцию по фиксации всех устьевых давлений на одной скважине должна быть не более 12,5 секунд, сейчас она более 25 секунд.</a:t>
            </a:r>
          </a:p>
          <a:p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455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/>
            <a:r>
              <a:rPr lang="ru-RU" sz="2800" b="0" i="0" dirty="0">
                <a:effectLst/>
                <a:highlight>
                  <a:srgbClr val="EFF0F2"/>
                </a:highlight>
                <a:latin typeface="SB Sans Text"/>
              </a:rPr>
              <a:t>Выбор </a:t>
            </a:r>
            <a:r>
              <a:rPr lang="en" sz="2800" b="0" i="0" dirty="0">
                <a:effectLst/>
                <a:highlight>
                  <a:srgbClr val="EFF0F2"/>
                </a:highlight>
                <a:latin typeface="SB Sans Text"/>
              </a:rPr>
              <a:t>Android </a:t>
            </a:r>
            <a:r>
              <a:rPr lang="ru-RU" sz="2800" b="0" i="0" dirty="0">
                <a:effectLst/>
                <a:highlight>
                  <a:srgbClr val="EFF0F2"/>
                </a:highlight>
                <a:latin typeface="SB Sans Text"/>
              </a:rPr>
              <a:t>в качестве платформы обусловлен требованием заказчика. </a:t>
            </a:r>
          </a:p>
          <a:p>
            <a:pPr indent="180340"/>
            <a:r>
              <a:rPr lang="ru-RU" sz="2800" b="0" i="0" dirty="0">
                <a:effectLst/>
                <a:highlight>
                  <a:srgbClr val="EFF0F2"/>
                </a:highlight>
                <a:latin typeface="SB Sans Text"/>
              </a:rPr>
              <a:t>Объектно-ориентированное программирование (ООП) выбрано для разработки приложения, так как оно упрощает разработку, тестирование и сопровождение кода, а также позволяет легко расширять функциональность приложения в будущем.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856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выполнения цели проекта планируется выполнить детекцию манометра, классификацию и сегментацию шкалы и стрелки циферблата манометра. А также обучить модель регрессии для определения давления в виде непрерывного числа. Для данной задачи собран предварительно размеченный набор данных с изображениями (333 снимка) и видеофайлами (77 файлов) в реальных производственных условиях, с различными загрязнениями, ракурсами и расстояниями до манометра. Дополнительно планируется еще собрать набор данных из более 1200 изображений манометров. Для этого был создан технологичный стенд для естественной генерации различных изображений с положением стрелки манометра, ракурсов и шумов на циферблате манометра. И разработан код для нарезки кадров с автоматической разметкой изображений. Также планируется провести анализ влияния на процесс контроля за технологическим оборудованием количества непрерывной цифровой информации,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получемой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датчиков давления, установленных на устье добывающих скважин.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0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проект не будет входить:</a:t>
            </a:r>
          </a:p>
          <a:p>
            <a:pPr indent="450215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адаптация решения к различному освещению, кроме дневного освещения;</a:t>
            </a:r>
          </a:p>
          <a:p>
            <a:pPr indent="450215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естественная генерация изображений манометров для более 2-х диапазонов шкал;</a:t>
            </a:r>
          </a:p>
          <a:p>
            <a:pPr indent="450215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разработка облачных решений;</a:t>
            </a:r>
          </a:p>
          <a:p>
            <a:pPr indent="450215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встраивание разработанного модуля в корпоративную систему КИС КПМ.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180340"/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Дорожная карта: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Формирование </a:t>
            </a:r>
            <a:r>
              <a:rPr lang="ru-R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дататсета</a:t>
            </a: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не менее 1200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Обучение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2-3</a:t>
            </a: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х моделей на полученном </a:t>
            </a:r>
            <a:r>
              <a:rPr lang="ru-R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датасете</a:t>
            </a: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Адаптация приложения для ОС андроид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планируется провести анализ влияния на процесс контроля за технологическим оборудованием количества непрерывной цифровой информации, </a:t>
            </a:r>
            <a:r>
              <a:rPr lang="ru-RU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получемой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 датчиков давления, установленных на устье добывающих скважин.</a:t>
            </a:r>
            <a:r>
              <a:rPr lang="ru-RU" sz="2800" dirty="0">
                <a:effectLst/>
              </a:rPr>
              <a:t> </a:t>
            </a:r>
            <a:endParaRPr lang="ru-RU" sz="1800" kern="100" dirty="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indent="450215"/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Развитие идеи может открыть дополнительные возможности для оптимизации технологических процессов при различных сценариях, например:</a:t>
            </a:r>
          </a:p>
          <a:p>
            <a:pPr indent="450215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роботизированный контроль или контроль за оборудованием при помощи БПЛА;</a:t>
            </a:r>
          </a:p>
          <a:p>
            <a:pPr indent="450215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наличие стационарного видеонаблюдения за оборудованием.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415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Этот слад для названия лекции и</a:t>
            </a:r>
            <a:r>
              <a:rPr lang="ru-RU" baseline="0" dirty="0"/>
              <a:t> автора лекции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671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/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735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0340"/>
            <a:endParaRPr lang="ru-R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2465B-09D3-4565-8A24-DDE170DF590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76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ектор сле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849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ектор в центр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091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ектор спр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20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ез лектор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496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750" b="1" i="0">
                <a:solidFill>
                  <a:srgbClr val="004254"/>
                </a:solidFill>
                <a:latin typeface="Tahoma"/>
                <a:cs typeface="Tahoma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2/10/26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69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55" name="Прямоугольник 54"/>
          <p:cNvSpPr/>
          <p:nvPr/>
        </p:nvSpPr>
        <p:spPr>
          <a:xfrm>
            <a:off x="169112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338224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507336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676448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845560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1014672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1183784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2" name="Прямоугольник 61"/>
          <p:cNvSpPr/>
          <p:nvPr/>
        </p:nvSpPr>
        <p:spPr>
          <a:xfrm>
            <a:off x="1352896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1522008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1691120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18602325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169112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338224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507336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676448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845560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1014672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1183784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1352896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1522008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16911200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5" name="Прямоугольник 24"/>
          <p:cNvSpPr/>
          <p:nvPr userDrawn="1"/>
        </p:nvSpPr>
        <p:spPr>
          <a:xfrm>
            <a:off x="18602325" y="-441325"/>
            <a:ext cx="1517650" cy="1242060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486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 algn="ctr" defTabSz="2010411" rtl="0" eaLnBrk="1" latinLnBrk="0" hangingPunct="1">
        <a:spcBef>
          <a:spcPct val="0"/>
        </a:spcBef>
        <a:buNone/>
        <a:defRPr sz="97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3905" indent="-753905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7091" kern="1200">
          <a:solidFill>
            <a:schemeClr val="tx1"/>
          </a:solidFill>
          <a:latin typeface="+mn-lt"/>
          <a:ea typeface="+mn-ea"/>
          <a:cs typeface="+mn-cs"/>
        </a:defRPr>
      </a:lvl1pPr>
      <a:lvl2pPr marL="1633458" indent="-628253" algn="l" defTabSz="2010411" rtl="0" eaLnBrk="1" latinLnBrk="0" hangingPunct="1">
        <a:spcBef>
          <a:spcPct val="20000"/>
        </a:spcBef>
        <a:buFont typeface="Arial" panose="020B0604020202020204" pitchFamily="34" charset="0"/>
        <a:buChar char="–"/>
        <a:defRPr sz="6101" kern="1200">
          <a:solidFill>
            <a:schemeClr val="tx1"/>
          </a:solidFill>
          <a:latin typeface="+mn-lt"/>
          <a:ea typeface="+mn-ea"/>
          <a:cs typeface="+mn-cs"/>
        </a:defRPr>
      </a:lvl2pPr>
      <a:lvl3pPr marL="2513013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5277" kern="1200">
          <a:solidFill>
            <a:schemeClr val="tx1"/>
          </a:solidFill>
          <a:latin typeface="+mn-lt"/>
          <a:ea typeface="+mn-ea"/>
          <a:cs typeface="+mn-cs"/>
        </a:defRPr>
      </a:lvl3pPr>
      <a:lvl4pPr marL="3518219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–"/>
        <a:defRPr sz="4452" kern="1200">
          <a:solidFill>
            <a:schemeClr val="tx1"/>
          </a:solidFill>
          <a:latin typeface="+mn-lt"/>
          <a:ea typeface="+mn-ea"/>
          <a:cs typeface="+mn-cs"/>
        </a:defRPr>
      </a:lvl4pPr>
      <a:lvl5pPr marL="4523423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»"/>
        <a:defRPr sz="4452" kern="1200">
          <a:solidFill>
            <a:schemeClr val="tx1"/>
          </a:solidFill>
          <a:latin typeface="+mn-lt"/>
          <a:ea typeface="+mn-ea"/>
          <a:cs typeface="+mn-cs"/>
        </a:defRPr>
      </a:lvl5pPr>
      <a:lvl6pPr marL="5528629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4452" kern="1200">
          <a:solidFill>
            <a:schemeClr val="tx1"/>
          </a:solidFill>
          <a:latin typeface="+mn-lt"/>
          <a:ea typeface="+mn-ea"/>
          <a:cs typeface="+mn-cs"/>
        </a:defRPr>
      </a:lvl6pPr>
      <a:lvl7pPr marL="6533834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4452" kern="1200">
          <a:solidFill>
            <a:schemeClr val="tx1"/>
          </a:solidFill>
          <a:latin typeface="+mn-lt"/>
          <a:ea typeface="+mn-ea"/>
          <a:cs typeface="+mn-cs"/>
        </a:defRPr>
      </a:lvl7pPr>
      <a:lvl8pPr marL="7539040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4452" kern="1200">
          <a:solidFill>
            <a:schemeClr val="tx1"/>
          </a:solidFill>
          <a:latin typeface="+mn-lt"/>
          <a:ea typeface="+mn-ea"/>
          <a:cs typeface="+mn-cs"/>
        </a:defRPr>
      </a:lvl8pPr>
      <a:lvl9pPr marL="8544244" indent="-502602" algn="l" defTabSz="2010411" rtl="0" eaLnBrk="1" latinLnBrk="0" hangingPunct="1">
        <a:spcBef>
          <a:spcPct val="20000"/>
        </a:spcBef>
        <a:buFont typeface="Arial" panose="020B0604020202020204" pitchFamily="34" charset="0"/>
        <a:buChar char="•"/>
        <a:defRPr sz="44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1pPr>
      <a:lvl2pPr marL="1005206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2010411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3pPr>
      <a:lvl4pPr marL="3015615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4pPr>
      <a:lvl5pPr marL="4020821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5pPr>
      <a:lvl6pPr marL="5026027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6pPr>
      <a:lvl7pPr marL="6031232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7pPr>
      <a:lvl8pPr marL="7036436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8pPr>
      <a:lvl9pPr marL="8041642" algn="l" defTabSz="2010411" rtl="0" eaLnBrk="1" latinLnBrk="0" hangingPunct="1">
        <a:defRPr sz="3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>
          <p15:clr>
            <a:srgbClr val="F26B43"/>
          </p15:clr>
        </p15:guide>
        <p15:guide id="2" pos="956">
          <p15:clr>
            <a:srgbClr val="F26B43"/>
          </p15:clr>
        </p15:guide>
        <p15:guide id="3" pos="1070">
          <p15:clr>
            <a:srgbClr val="F26B43"/>
          </p15:clr>
        </p15:guide>
        <p15:guide id="4" pos="2023">
          <p15:clr>
            <a:srgbClr val="F26B43"/>
          </p15:clr>
        </p15:guide>
        <p15:guide id="5" pos="2136">
          <p15:clr>
            <a:srgbClr val="F26B43"/>
          </p15:clr>
        </p15:guide>
        <p15:guide id="6" pos="3089">
          <p15:clr>
            <a:srgbClr val="F26B43"/>
          </p15:clr>
        </p15:guide>
        <p15:guide id="7" pos="3202">
          <p15:clr>
            <a:srgbClr val="F26B43"/>
          </p15:clr>
        </p15:guide>
        <p15:guide id="8" pos="4155">
          <p15:clr>
            <a:srgbClr val="F26B43"/>
          </p15:clr>
        </p15:guide>
        <p15:guide id="9" pos="4268">
          <p15:clr>
            <a:srgbClr val="F26B43"/>
          </p15:clr>
        </p15:guide>
        <p15:guide id="10" pos="5221">
          <p15:clr>
            <a:srgbClr val="F26B43"/>
          </p15:clr>
        </p15:guide>
        <p15:guide id="11" pos="5334">
          <p15:clr>
            <a:srgbClr val="F26B43"/>
          </p15:clr>
        </p15:guide>
        <p15:guide id="12" pos="6287">
          <p15:clr>
            <a:srgbClr val="F26B43"/>
          </p15:clr>
        </p15:guide>
        <p15:guide id="13" pos="6400">
          <p15:clr>
            <a:srgbClr val="F26B43"/>
          </p15:clr>
        </p15:guide>
        <p15:guide id="14" pos="7353">
          <p15:clr>
            <a:srgbClr val="F26B43"/>
          </p15:clr>
        </p15:guide>
        <p15:guide id="15" pos="7466">
          <p15:clr>
            <a:srgbClr val="F26B43"/>
          </p15:clr>
        </p15:guide>
        <p15:guide id="16" pos="8419">
          <p15:clr>
            <a:srgbClr val="F26B43"/>
          </p15:clr>
        </p15:guide>
        <p15:guide id="17" pos="8532">
          <p15:clr>
            <a:srgbClr val="F26B43"/>
          </p15:clr>
        </p15:guide>
        <p15:guide id="18" pos="9484">
          <p15:clr>
            <a:srgbClr val="F26B43"/>
          </p15:clr>
        </p15:guide>
        <p15:guide id="19" pos="9598">
          <p15:clr>
            <a:srgbClr val="F26B43"/>
          </p15:clr>
        </p15:guide>
        <p15:guide id="20" pos="10550">
          <p15:clr>
            <a:srgbClr val="F26B43"/>
          </p15:clr>
        </p15:guide>
        <p15:guide id="21" pos="10664">
          <p15:clr>
            <a:srgbClr val="F26B43"/>
          </p15:clr>
        </p15:guide>
        <p15:guide id="22" pos="11616">
          <p15:clr>
            <a:srgbClr val="F26B43"/>
          </p15:clr>
        </p15:guide>
        <p15:guide id="23" pos="117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/>
          <p:cNvGrpSpPr/>
          <p:nvPr/>
        </p:nvGrpSpPr>
        <p:grpSpPr>
          <a:xfrm>
            <a:off x="505820" y="487590"/>
            <a:ext cx="19064880" cy="10334171"/>
            <a:chOff x="505820" y="487590"/>
            <a:chExt cx="19064880" cy="10334171"/>
          </a:xfrm>
        </p:grpSpPr>
        <p:sp>
          <p:nvSpPr>
            <p:cNvPr id="9" name="Скругленный прямоугольник 8"/>
            <p:cNvSpPr/>
            <p:nvPr/>
          </p:nvSpPr>
          <p:spPr>
            <a:xfrm>
              <a:off x="533400" y="487590"/>
              <a:ext cx="19037300" cy="10334171"/>
            </a:xfrm>
            <a:prstGeom prst="roundRect">
              <a:avLst>
                <a:gd name="adj" fmla="val 571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1A27AD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820" y="5812551"/>
              <a:ext cx="19034998" cy="5009210"/>
            </a:xfrm>
            <a:prstGeom prst="rect">
              <a:avLst/>
            </a:prstGeom>
          </p:spPr>
        </p:pic>
      </p:grp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4" y="7916825"/>
            <a:ext cx="9344025" cy="1447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lnSpc>
                <a:spcPts val="3600"/>
              </a:lnSpc>
              <a:spcBef>
                <a:spcPts val="130"/>
              </a:spcBef>
            </a:pPr>
            <a:r>
              <a:rPr lang="ru-RU" sz="3200" kern="5000" dirty="0">
                <a:solidFill>
                  <a:srgbClr val="1A27AD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Константин Мазуренков</a:t>
            </a:r>
          </a:p>
          <a:p>
            <a:pPr marL="12700">
              <a:lnSpc>
                <a:spcPts val="3600"/>
              </a:lnSpc>
              <a:spcBef>
                <a:spcPts val="130"/>
              </a:spcBef>
            </a:pPr>
            <a:r>
              <a:rPr lang="ru-RU" sz="3200" b="0" kern="5000" dirty="0">
                <a:solidFill>
                  <a:srgbClr val="1A27AD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Студент группы № 292405-2</a:t>
            </a:r>
          </a:p>
          <a:p>
            <a:pPr marL="12700">
              <a:lnSpc>
                <a:spcPts val="3600"/>
              </a:lnSpc>
              <a:spcBef>
                <a:spcPts val="130"/>
              </a:spcBef>
            </a:pPr>
            <a:r>
              <a:rPr lang="ru-RU" sz="3200" b="0" kern="5000" dirty="0">
                <a:solidFill>
                  <a:srgbClr val="1A27AD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«Компьютерное зрение и нейронные сети»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" y="779040"/>
            <a:ext cx="2315271" cy="10330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75" y="779040"/>
            <a:ext cx="913618" cy="10428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42707-8459-83D6-E900-A05667DF30A6}"/>
              </a:ext>
            </a:extLst>
          </p:cNvPr>
          <p:cNvSpPr txBox="1">
            <a:spLocks/>
          </p:cNvSpPr>
          <p:nvPr/>
        </p:nvSpPr>
        <p:spPr>
          <a:xfrm>
            <a:off x="2563811" y="4707089"/>
            <a:ext cx="16957676" cy="1752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lnSpc>
                <a:spcPts val="6000"/>
              </a:lnSpc>
              <a:spcBef>
                <a:spcPts val="130"/>
              </a:spcBef>
            </a:pPr>
            <a:r>
              <a:rPr lang="ru-RU" sz="6000" spc="260" dirty="0">
                <a:solidFill>
                  <a:srgbClr val="1A27AD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Считывание избыточного давления с аналогового манометра </a:t>
            </a:r>
          </a:p>
        </p:txBody>
      </p:sp>
    </p:spTree>
    <p:extLst>
      <p:ext uri="{BB962C8B-B14F-4D97-AF65-F5344CB8AC3E}">
        <p14:creationId xmlns:p14="http://schemas.microsoft.com/office/powerpoint/2010/main" val="255398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544320" y="1110545"/>
            <a:ext cx="7010400" cy="82969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ru-RU" sz="5400" spc="260" dirty="0">
                <a:solidFill>
                  <a:srgbClr val="2B2B2B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Таблицы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2524A9-EA0C-4B8A-9478-51A79D035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496209"/>
            <a:ext cx="10167150" cy="87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06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719769" y="2644775"/>
            <a:ext cx="14209079" cy="108597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ru-RU" sz="2800" b="0" baseline="0" dirty="0"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Более 20 минут </a:t>
            </a:r>
            <a:r>
              <a:rPr lang="ru-RU" sz="2800" b="0" dirty="0"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ежесменно</a:t>
            </a:r>
            <a:r>
              <a:rPr lang="ru-RU" sz="2800" b="0" baseline="0" dirty="0"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 требуется каждому оператору на ручную фиксацию устьевых давлений в приложение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5" y="1108075"/>
            <a:ext cx="13538200" cy="762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ru-RU" sz="5400" spc="260" dirty="0">
                <a:solidFill>
                  <a:srgbClr val="2B2B2B"/>
                </a:solidFill>
                <a:latin typeface="+mn-lt"/>
                <a:ea typeface="Roboto Black" panose="02000000000000000000" pitchFamily="2" charset="0"/>
                <a:cs typeface="EB Garamond" pitchFamily="2" charset="0"/>
              </a:rPr>
              <a:t>Проблема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B53EDC-C602-0EB2-9D62-FD5E00538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335" y="3529585"/>
            <a:ext cx="16325430" cy="762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8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719769" y="2644775"/>
            <a:ext cx="14209079" cy="108597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ru-RU" sz="2800" b="0" dirty="0">
                <a:latin typeface="+mn-lt"/>
              </a:rPr>
              <a:t>Цель проекта: верификация и оптимизация ручного процесса без снижения качества по фиксации давления с аналогового манометра в мобильном приложении</a:t>
            </a:r>
            <a:endParaRPr lang="ru-RU" sz="2800" b="0" baseline="0" dirty="0">
              <a:latin typeface="+mn-lt"/>
              <a:ea typeface="Noto Sans Medium" panose="020B0502040504020204" pitchFamily="34" charset="0"/>
              <a:cs typeface="Noto Sans Medium" panose="020B050204050402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5" y="1108075"/>
            <a:ext cx="13538200" cy="762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ru-RU" sz="5400" spc="260" dirty="0">
                <a:solidFill>
                  <a:srgbClr val="2B2B2B"/>
                </a:solidFill>
                <a:latin typeface="+mn-lt"/>
                <a:ea typeface="Roboto Black" panose="02000000000000000000" pitchFamily="2" charset="0"/>
                <a:cs typeface="Noto Sans Kannada" panose="020B0502040504020204" pitchFamily="34" charset="0"/>
              </a:rPr>
              <a:t>Цели и критерии успеха</a:t>
            </a: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F0C9A1EC-03C0-46D5-9211-74FF3F5FB8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797899"/>
              </p:ext>
            </p:extLst>
          </p:nvPr>
        </p:nvGraphicFramePr>
        <p:xfrm>
          <a:off x="1719769" y="4505453"/>
          <a:ext cx="835342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D6CEBD0-C883-43F5-A045-815C97292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514581"/>
              </p:ext>
            </p:extLst>
          </p:nvPr>
        </p:nvGraphicFramePr>
        <p:xfrm>
          <a:off x="11354328" y="4990042"/>
          <a:ext cx="7764993" cy="367453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588331">
                  <a:extLst>
                    <a:ext uri="{9D8B030D-6E8A-4147-A177-3AD203B41FA5}">
                      <a16:colId xmlns:a16="http://schemas.microsoft.com/office/drawing/2014/main" val="252282728"/>
                    </a:ext>
                  </a:extLst>
                </a:gridCol>
                <a:gridCol w="2588331">
                  <a:extLst>
                    <a:ext uri="{9D8B030D-6E8A-4147-A177-3AD203B41FA5}">
                      <a16:colId xmlns:a16="http://schemas.microsoft.com/office/drawing/2014/main" val="4097542732"/>
                    </a:ext>
                  </a:extLst>
                </a:gridCol>
                <a:gridCol w="2588331">
                  <a:extLst>
                    <a:ext uri="{9D8B030D-6E8A-4147-A177-3AD203B41FA5}">
                      <a16:colId xmlns:a16="http://schemas.microsoft.com/office/drawing/2014/main" val="2190522512"/>
                    </a:ext>
                  </a:extLst>
                </a:gridCol>
              </a:tblGrid>
              <a:tr h="14807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kern="100">
                          <a:effectLst/>
                        </a:rPr>
                        <a:t>Метрика</a:t>
                      </a:r>
                      <a:endParaRPr lang="ru-RU" sz="2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kern="100">
                          <a:effectLst/>
                        </a:rPr>
                        <a:t>Единица измерения</a:t>
                      </a:r>
                      <a:endParaRPr lang="ru-RU" sz="2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kern="100" dirty="0">
                          <a:effectLst/>
                        </a:rPr>
                        <a:t>Значение</a:t>
                      </a:r>
                      <a:endParaRPr lang="ru-RU" sz="2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5869392"/>
                  </a:ext>
                </a:extLst>
              </a:tr>
              <a:tr h="5484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800" kern="100" dirty="0">
                          <a:effectLst/>
                        </a:rPr>
                        <a:t>МАЕ</a:t>
                      </a:r>
                      <a:endParaRPr lang="ru-RU" sz="2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kern="100">
                          <a:effectLst/>
                        </a:rPr>
                        <a:t>МПа</a:t>
                      </a:r>
                      <a:endParaRPr lang="ru-RU" sz="2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&lt; </a:t>
                      </a:r>
                      <a:r>
                        <a:rPr lang="ru-RU" sz="2800" kern="100" dirty="0">
                          <a:effectLst/>
                        </a:rPr>
                        <a:t>0,23</a:t>
                      </a:r>
                      <a:endParaRPr lang="ru-RU" sz="2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3244185"/>
                  </a:ext>
                </a:extLst>
              </a:tr>
              <a:tr h="5484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800" kern="100" dirty="0">
                          <a:effectLst/>
                        </a:rPr>
                        <a:t>MAPE</a:t>
                      </a:r>
                      <a:endParaRPr lang="ru-RU" sz="2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kern="100" dirty="0">
                          <a:effectLst/>
                        </a:rPr>
                        <a:t>%</a:t>
                      </a:r>
                      <a:endParaRPr lang="ru-RU" sz="2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&lt; </a:t>
                      </a:r>
                      <a:r>
                        <a:rPr lang="ru-RU" sz="2800" kern="100" dirty="0">
                          <a:effectLst/>
                        </a:rPr>
                        <a:t>14</a:t>
                      </a:r>
                      <a:endParaRPr lang="ru-RU" sz="2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6231559"/>
                  </a:ext>
                </a:extLst>
              </a:tr>
              <a:tr h="5484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800" kern="100">
                          <a:effectLst/>
                        </a:rPr>
                        <a:t>СER</a:t>
                      </a:r>
                      <a:endParaRPr lang="ru-RU" sz="2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kern="100" dirty="0">
                          <a:effectLst/>
                        </a:rPr>
                        <a:t>%</a:t>
                      </a:r>
                      <a:endParaRPr lang="ru-RU" sz="2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&lt; </a:t>
                      </a:r>
                      <a:r>
                        <a:rPr lang="ru-RU" sz="2800" kern="100" dirty="0">
                          <a:effectLst/>
                        </a:rPr>
                        <a:t>32</a:t>
                      </a:r>
                      <a:endParaRPr lang="ru-RU" sz="2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5959771"/>
                  </a:ext>
                </a:extLst>
              </a:tr>
              <a:tr h="5484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800" kern="100" dirty="0">
                          <a:effectLst/>
                        </a:rPr>
                        <a:t>latency</a:t>
                      </a:r>
                      <a:endParaRPr lang="ru-RU" sz="2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kern="100">
                          <a:effectLst/>
                        </a:rPr>
                        <a:t>мс</a:t>
                      </a:r>
                      <a:endParaRPr lang="ru-RU" sz="2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kern="100" dirty="0">
                          <a:effectLst/>
                        </a:rPr>
                        <a:t>&lt; 200</a:t>
                      </a:r>
                      <a:endParaRPr lang="ru-RU" sz="2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9206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020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5" y="1108075"/>
            <a:ext cx="16092418" cy="762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ru-RU" sz="5400" spc="260" dirty="0">
                <a:solidFill>
                  <a:srgbClr val="2B2B2B"/>
                </a:solidFill>
                <a:latin typeface="+mn-lt"/>
                <a:ea typeface="Roboto Black" panose="02000000000000000000" pitchFamily="2" charset="0"/>
                <a:cs typeface="Noto Sans Kannada" panose="020B0502040504020204" pitchFamily="34" charset="0"/>
              </a:rPr>
              <a:t>Архитектура</a:t>
            </a:r>
            <a:endParaRPr lang="ru-RU" sz="1800" spc="260" dirty="0">
              <a:solidFill>
                <a:srgbClr val="2B2B2B"/>
              </a:solidFill>
              <a:latin typeface="+mn-lt"/>
              <a:ea typeface="Roboto Black" panose="02000000000000000000" pitchFamily="2" charset="0"/>
              <a:cs typeface="Noto Sans Kannada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AB0AC-E5D7-DB77-5789-B6B6E93A38DE}"/>
              </a:ext>
            </a:extLst>
          </p:cNvPr>
          <p:cNvSpPr txBox="1"/>
          <p:nvPr/>
        </p:nvSpPr>
        <p:spPr>
          <a:xfrm>
            <a:off x="2019599" y="2973298"/>
            <a:ext cx="893886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004254"/>
                </a:solidFill>
                <a:ea typeface="+mj-ea"/>
                <a:cs typeface="Tahoma"/>
              </a:rPr>
              <a:t>UI </a:t>
            </a:r>
            <a:r>
              <a:rPr lang="ru-RU" sz="2800" dirty="0">
                <a:solidFill>
                  <a:srgbClr val="004254"/>
                </a:solidFill>
                <a:ea typeface="+mj-ea"/>
                <a:cs typeface="Tahoma"/>
              </a:rPr>
              <a:t>взаимодействует с </a:t>
            </a:r>
            <a:r>
              <a:rPr lang="en" sz="2800" dirty="0">
                <a:solidFill>
                  <a:srgbClr val="004254"/>
                </a:solidFill>
                <a:ea typeface="+mj-ea"/>
                <a:cs typeface="Tahoma"/>
              </a:rPr>
              <a:t>Camera Module </a:t>
            </a:r>
            <a:r>
              <a:rPr lang="ru-RU" sz="2800" dirty="0">
                <a:solidFill>
                  <a:srgbClr val="004254"/>
                </a:solidFill>
                <a:ea typeface="+mj-ea"/>
                <a:cs typeface="Tahoma"/>
              </a:rPr>
              <a:t>для захвата изображений манометров.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004254"/>
                </a:solidFill>
                <a:ea typeface="+mj-ea"/>
                <a:cs typeface="Tahoma"/>
              </a:rPr>
              <a:t>Camera Module </a:t>
            </a:r>
            <a:r>
              <a:rPr lang="ru-RU" sz="2800" dirty="0">
                <a:solidFill>
                  <a:srgbClr val="004254"/>
                </a:solidFill>
                <a:ea typeface="+mj-ea"/>
                <a:cs typeface="Tahoma"/>
              </a:rPr>
              <a:t>передает данные в </a:t>
            </a:r>
            <a:r>
              <a:rPr lang="en" sz="2800" dirty="0">
                <a:solidFill>
                  <a:srgbClr val="004254"/>
                </a:solidFill>
                <a:ea typeface="+mj-ea"/>
                <a:cs typeface="Tahoma"/>
              </a:rPr>
              <a:t>Pressure Pipeline.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>
                <a:solidFill>
                  <a:srgbClr val="004254"/>
                </a:solidFill>
                <a:ea typeface="+mj-ea"/>
                <a:cs typeface="Tahoma"/>
              </a:rPr>
              <a:t>Pressure Pipeline </a:t>
            </a:r>
            <a:r>
              <a:rPr lang="ru-RU" sz="2800" dirty="0">
                <a:solidFill>
                  <a:srgbClr val="004254"/>
                </a:solidFill>
                <a:ea typeface="+mj-ea"/>
                <a:cs typeface="Tahoma"/>
              </a:rPr>
              <a:t>использует </a:t>
            </a:r>
            <a:r>
              <a:rPr lang="en" sz="2800" dirty="0" err="1">
                <a:solidFill>
                  <a:srgbClr val="004254"/>
                </a:solidFill>
                <a:ea typeface="+mj-ea"/>
                <a:cs typeface="Tahoma"/>
              </a:rPr>
              <a:t>MeasurementRepository</a:t>
            </a:r>
            <a:r>
              <a:rPr lang="en" sz="2800" dirty="0">
                <a:solidFill>
                  <a:srgbClr val="004254"/>
                </a:solidFill>
                <a:ea typeface="+mj-ea"/>
                <a:cs typeface="Tahoma"/>
              </a:rPr>
              <a:t> </a:t>
            </a:r>
            <a:r>
              <a:rPr lang="ru-RU" sz="2800" dirty="0">
                <a:solidFill>
                  <a:srgbClr val="004254"/>
                </a:solidFill>
                <a:ea typeface="+mj-ea"/>
                <a:cs typeface="Tahoma"/>
              </a:rPr>
              <a:t>для обработки и хранения данных.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 err="1">
                <a:solidFill>
                  <a:srgbClr val="004254"/>
                </a:solidFill>
                <a:ea typeface="+mj-ea"/>
                <a:cs typeface="Tahoma"/>
              </a:rPr>
              <a:t>StorageManager</a:t>
            </a:r>
            <a:r>
              <a:rPr lang="en" sz="2800" dirty="0">
                <a:solidFill>
                  <a:srgbClr val="004254"/>
                </a:solidFill>
                <a:ea typeface="+mj-ea"/>
                <a:cs typeface="Tahoma"/>
              </a:rPr>
              <a:t> </a:t>
            </a:r>
            <a:r>
              <a:rPr lang="ru-RU" sz="2800" dirty="0">
                <a:solidFill>
                  <a:srgbClr val="004254"/>
                </a:solidFill>
                <a:ea typeface="+mj-ea"/>
                <a:cs typeface="Tahoma"/>
              </a:rPr>
              <a:t>управляет доступом к </a:t>
            </a:r>
            <a:r>
              <a:rPr lang="en" sz="2800" dirty="0">
                <a:solidFill>
                  <a:srgbClr val="004254"/>
                </a:solidFill>
                <a:ea typeface="+mj-ea"/>
                <a:cs typeface="Tahoma"/>
              </a:rPr>
              <a:t>Room Database </a:t>
            </a:r>
            <a:r>
              <a:rPr lang="ru-RU" sz="2800" dirty="0">
                <a:solidFill>
                  <a:srgbClr val="004254"/>
                </a:solidFill>
                <a:ea typeface="+mj-ea"/>
                <a:cs typeface="Tahoma"/>
              </a:rPr>
              <a:t>и </a:t>
            </a:r>
            <a:r>
              <a:rPr lang="en" sz="2800" dirty="0">
                <a:solidFill>
                  <a:srgbClr val="004254"/>
                </a:solidFill>
                <a:ea typeface="+mj-ea"/>
                <a:cs typeface="Tahoma"/>
              </a:rPr>
              <a:t>Image Storage.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 err="1">
                <a:solidFill>
                  <a:srgbClr val="004254"/>
                </a:solidFill>
                <a:ea typeface="+mj-ea"/>
                <a:cs typeface="Tahoma"/>
              </a:rPr>
              <a:t>ExportManager</a:t>
            </a:r>
            <a:r>
              <a:rPr lang="en" sz="2800" dirty="0">
                <a:solidFill>
                  <a:srgbClr val="004254"/>
                </a:solidFill>
                <a:ea typeface="+mj-ea"/>
                <a:cs typeface="Tahoma"/>
              </a:rPr>
              <a:t> </a:t>
            </a:r>
            <a:r>
              <a:rPr lang="ru-RU" sz="2800" dirty="0">
                <a:solidFill>
                  <a:srgbClr val="004254"/>
                </a:solidFill>
                <a:ea typeface="+mj-ea"/>
                <a:cs typeface="Tahoma"/>
              </a:rPr>
              <a:t>позволяет экспортировать данные из приложения.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4254"/>
                </a:solidFill>
                <a:ea typeface="+mj-ea"/>
                <a:cs typeface="Tahoma"/>
              </a:rPr>
              <a:t>ПК инженера подключается к смартфону через </a:t>
            </a:r>
            <a:r>
              <a:rPr lang="en" sz="2800" dirty="0">
                <a:solidFill>
                  <a:srgbClr val="004254"/>
                </a:solidFill>
                <a:ea typeface="+mj-ea"/>
                <a:cs typeface="Tahoma"/>
              </a:rPr>
              <a:t>USB-</a:t>
            </a:r>
            <a:r>
              <a:rPr lang="ru-RU" sz="2800" dirty="0">
                <a:solidFill>
                  <a:srgbClr val="004254"/>
                </a:solidFill>
                <a:ea typeface="+mj-ea"/>
                <a:cs typeface="Tahoma"/>
              </a:rPr>
              <a:t>подключение для передачи данных.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rgbClr val="004254"/>
              </a:solidFill>
              <a:ea typeface="+mj-ea"/>
              <a:cs typeface="Tahom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8BE50B-3A51-68BB-3A06-2A8CCA277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403" y="916802"/>
            <a:ext cx="4463689" cy="928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3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719769" y="2644775"/>
            <a:ext cx="14209079" cy="108597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ru-RU" sz="2800" b="0" dirty="0"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Собран предварительно размеченный набор данных с изображениями (333 снимка) и видеофайлами (77 файлов) в реальных производственных условиях, с различными загрязнениями, ракурсами и расстояниями до манометра</a:t>
            </a:r>
            <a:endParaRPr lang="ru-RU" sz="2800" b="0" baseline="0" dirty="0">
              <a:latin typeface="Noto Sans Medium" panose="020B0502040504020204" pitchFamily="34" charset="0"/>
              <a:ea typeface="Noto Sans Medium" panose="020B0502040504020204" pitchFamily="34" charset="0"/>
              <a:cs typeface="Noto Sans Medium" panose="020B050204050402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5" y="1108075"/>
            <a:ext cx="16092418" cy="762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ru-RU" sz="5400" spc="260" dirty="0">
                <a:solidFill>
                  <a:srgbClr val="2B2B2B"/>
                </a:solidFill>
                <a:latin typeface="+mn-lt"/>
                <a:ea typeface="Roboto Black" panose="02000000000000000000" pitchFamily="2" charset="0"/>
                <a:cs typeface="Noto Sans Kannada" panose="020B0502040504020204" pitchFamily="34" charset="0"/>
              </a:rPr>
              <a:t>Ключевые результаты</a:t>
            </a:r>
            <a:endParaRPr lang="ru-RU" sz="1800" spc="260" dirty="0">
              <a:solidFill>
                <a:srgbClr val="2B2B2B"/>
              </a:solidFill>
              <a:latin typeface="+mn-lt"/>
              <a:ea typeface="Roboto Black" panose="02000000000000000000" pitchFamily="2" charset="0"/>
              <a:cs typeface="Noto Sans Kannada" panose="020B050204050402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8C3ADF-3B57-4580-8A30-30B7112BC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84" y="5213833"/>
            <a:ext cx="2547096" cy="364022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FA2D0F1D-8FD9-4BFE-98D6-2B1A85160AC3}"/>
              </a:ext>
            </a:extLst>
          </p:cNvPr>
          <p:cNvGrpSpPr/>
          <p:nvPr/>
        </p:nvGrpSpPr>
        <p:grpSpPr>
          <a:xfrm>
            <a:off x="11469894" y="4075184"/>
            <a:ext cx="6100017" cy="5917522"/>
            <a:chOff x="12828431" y="4131733"/>
            <a:chExt cx="6100017" cy="5917522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DBF92858-39E6-425D-8780-A117FE44A1C0}"/>
                </a:ext>
              </a:extLst>
            </p:cNvPr>
            <p:cNvGrpSpPr/>
            <p:nvPr/>
          </p:nvGrpSpPr>
          <p:grpSpPr>
            <a:xfrm>
              <a:off x="13108569" y="4131733"/>
              <a:ext cx="5819879" cy="5917522"/>
              <a:chOff x="8175452" y="4877112"/>
              <a:chExt cx="3824226" cy="4077324"/>
            </a:xfrm>
          </p:grpSpPr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4AF4E69F-B922-4655-9515-8C14240D5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8361" y="7506222"/>
                <a:ext cx="1335466" cy="1308541"/>
              </a:xfrm>
              <a:prstGeom prst="rect">
                <a:avLst/>
              </a:prstGeom>
            </p:spPr>
          </p:pic>
          <p:pic>
            <p:nvPicPr>
              <p:cNvPr id="11" name="Рисунок 10" descr="Изображение выглядит как устройство, небо, часы, Измерительный инструмент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12099C6C-B998-4824-906C-F5890381F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2296" y="6188289"/>
                <a:ext cx="1437382" cy="143738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Рисунок 11" descr="Изображение выглядит как часы, Измерительный инструмент, измерительный прибор, черно-белый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FCF71001-1E1A-4007-82E7-89E62E59F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033" y="7725073"/>
                <a:ext cx="1224406" cy="122936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Рисунок 12" descr="Изображение выглядит как часы, настенные часы, стена, в помещении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6085432E-2F71-4DB2-86E3-D956332C44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36" t="32535" r="34691" b="9884"/>
              <a:stretch/>
            </p:blipFill>
            <p:spPr>
              <a:xfrm>
                <a:off x="9373046" y="4877112"/>
                <a:ext cx="1224406" cy="12971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Объект 30">
                <a:extLst>
                  <a:ext uri="{FF2B5EF4-FFF2-40B4-BE49-F238E27FC236}">
                    <a16:creationId xmlns:a16="http://schemas.microsoft.com/office/drawing/2014/main" id="{84807ACD-8587-459D-93B9-7144D008F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1192" y="6267841"/>
                <a:ext cx="1352702" cy="13404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Рисунок 14">
                <a:extLst>
                  <a:ext uri="{FF2B5EF4-FFF2-40B4-BE49-F238E27FC236}">
                    <a16:creationId xmlns:a16="http://schemas.microsoft.com/office/drawing/2014/main" id="{33AB17EC-EF2B-4E7D-B10B-53576B125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75452" y="5039847"/>
                <a:ext cx="1380132" cy="130854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B7E66D3-2077-4386-B199-95521C1AF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902" t="40674" r="34606" b="36964"/>
            <a:stretch/>
          </p:blipFill>
          <p:spPr>
            <a:xfrm>
              <a:off x="16818765" y="4538740"/>
              <a:ext cx="1479291" cy="1446487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DF88A2A7-390C-4359-B20B-CA5E02B42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2507" t="43677" r="37036" b="34119"/>
            <a:stretch/>
          </p:blipFill>
          <p:spPr>
            <a:xfrm>
              <a:off x="12828431" y="6250165"/>
              <a:ext cx="1795500" cy="1745297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65B92C50-317B-406F-86AE-FD338F6ED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0569" t="35486" r="34641" b="38461"/>
            <a:stretch/>
          </p:blipFill>
          <p:spPr>
            <a:xfrm>
              <a:off x="12974651" y="7995462"/>
              <a:ext cx="1747958" cy="1745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77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5" y="1108075"/>
            <a:ext cx="16092418" cy="762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ru-RU" sz="5400" spc="260" dirty="0">
                <a:solidFill>
                  <a:srgbClr val="2B2B2B"/>
                </a:solidFill>
                <a:latin typeface="+mn-lt"/>
                <a:ea typeface="Roboto Black" panose="02000000000000000000" pitchFamily="2" charset="0"/>
                <a:cs typeface="Noto Sans Kannada" panose="020B0502040504020204" pitchFamily="34" charset="0"/>
              </a:rPr>
              <a:t>Демонстрация</a:t>
            </a:r>
            <a:endParaRPr lang="ru-RU" sz="1800" spc="260" dirty="0">
              <a:solidFill>
                <a:srgbClr val="2B2B2B"/>
              </a:solidFill>
              <a:latin typeface="+mn-lt"/>
              <a:ea typeface="Roboto Black" panose="02000000000000000000" pitchFamily="2" charset="0"/>
              <a:cs typeface="Noto Sans Kannada" panose="020B0502040504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14A170-BFAE-047A-3187-50F4BC99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00" y="2746293"/>
            <a:ext cx="12781597" cy="5723103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C726CE39-8535-4040-A55A-30F7C78DA059}"/>
              </a:ext>
            </a:extLst>
          </p:cNvPr>
          <p:cNvGrpSpPr/>
          <p:nvPr/>
        </p:nvGrpSpPr>
        <p:grpSpPr>
          <a:xfrm>
            <a:off x="14715933" y="3373318"/>
            <a:ext cx="5388167" cy="4562714"/>
            <a:chOff x="7120847" y="5427953"/>
            <a:chExt cx="2931203" cy="2444592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03D6C821-FED2-43B3-9B04-9FBAB8886700}"/>
                </a:ext>
              </a:extLst>
            </p:cNvPr>
            <p:cNvGrpSpPr/>
            <p:nvPr/>
          </p:nvGrpSpPr>
          <p:grpSpPr>
            <a:xfrm>
              <a:off x="7368897" y="5784313"/>
              <a:ext cx="2127072" cy="2088232"/>
              <a:chOff x="5541272" y="1203598"/>
              <a:chExt cx="1924529" cy="1920402"/>
            </a:xfrm>
          </p:grpSpPr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B92C6911-7C6F-4993-BABF-C597FFD5B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0152" y="1563638"/>
                <a:ext cx="1525649" cy="156036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6" name="Рисунок 25" descr="Изображение выглядит как устройство, Измерительный инструмент, измерительный прибор, на открытом воздухе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337A194F-084E-42B8-B51C-02E808280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0832" y="1419622"/>
                <a:ext cx="504056" cy="504056"/>
              </a:xfrm>
              <a:prstGeom prst="roundRect">
                <a:avLst>
                  <a:gd name="adj" fmla="val 5673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7" name="Рисунок 26" descr="Изображение выглядит как устройство, Измерительный инструмент, черно-белый, на открытом воздухе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9AFE698A-FB4B-48E5-AFB5-0A0476CB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6" y="1203598"/>
                <a:ext cx="622565" cy="622565"/>
              </a:xfrm>
              <a:prstGeom prst="roundRect">
                <a:avLst>
                  <a:gd name="adj" fmla="val 6875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8" name="Рисунок 27" descr="Изображение выглядит как устройство, Измерительный инструмент, часы, на открытом воздухе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3AA1632F-BED2-4D09-9EAE-2F29DADB9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1272" y="2181409"/>
                <a:ext cx="653744" cy="558197"/>
              </a:xfrm>
              <a:prstGeom prst="roundRect">
                <a:avLst>
                  <a:gd name="adj" fmla="val 6739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4B97EB-FA39-4C1A-AFF7-2D16CE31D038}"/>
                </a:ext>
              </a:extLst>
            </p:cNvPr>
            <p:cNvSpPr txBox="1"/>
            <p:nvPr/>
          </p:nvSpPr>
          <p:spPr>
            <a:xfrm>
              <a:off x="7120847" y="6607011"/>
              <a:ext cx="121864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/>
                <a:t>Рз</a:t>
              </a:r>
              <a:r>
                <a:rPr lang="ru-RU" dirty="0"/>
                <a:t>=0,2 МПа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3AF680-B720-44A3-B5C3-5025E954811C}"/>
                </a:ext>
              </a:extLst>
            </p:cNvPr>
            <p:cNvSpPr txBox="1"/>
            <p:nvPr/>
          </p:nvSpPr>
          <p:spPr>
            <a:xfrm>
              <a:off x="7368897" y="5427953"/>
              <a:ext cx="1518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/>
                <a:t>Рб</a:t>
              </a:r>
              <a:r>
                <a:rPr lang="ru-RU" dirty="0"/>
                <a:t>=0,04 МПа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ECCC15-4FB3-4236-B045-DE3D300C6928}"/>
                </a:ext>
              </a:extLst>
            </p:cNvPr>
            <p:cNvSpPr txBox="1"/>
            <p:nvPr/>
          </p:nvSpPr>
          <p:spPr>
            <a:xfrm>
              <a:off x="8533117" y="5694683"/>
              <a:ext cx="1518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/>
                <a:t>Рл</a:t>
              </a:r>
              <a:r>
                <a:rPr lang="ru-RU" dirty="0"/>
                <a:t>=0,25 МПа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4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533400" y="487590"/>
            <a:ext cx="19037300" cy="10334171"/>
          </a:xfrm>
          <a:prstGeom prst="roundRect">
            <a:avLst>
              <a:gd name="adj" fmla="val 5712"/>
            </a:avLst>
          </a:prstGeom>
          <a:solidFill>
            <a:srgbClr val="212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87683" y="5311057"/>
            <a:ext cx="19309708" cy="5211536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63699" y="4354994"/>
            <a:ext cx="16957676" cy="1752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lnSpc>
                <a:spcPts val="9000"/>
              </a:lnSpc>
              <a:spcBef>
                <a:spcPts val="130"/>
              </a:spcBef>
            </a:pPr>
            <a:r>
              <a:rPr lang="ru-RU" sz="8800" spc="260" dirty="0">
                <a:solidFill>
                  <a:srgbClr val="F9F9F9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Спасибо за внимание!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4" y="7916825"/>
            <a:ext cx="9344025" cy="1447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lnSpc>
                <a:spcPts val="3600"/>
              </a:lnSpc>
              <a:spcBef>
                <a:spcPts val="130"/>
              </a:spcBef>
            </a:pPr>
            <a:r>
              <a:rPr lang="ru-RU" sz="3200" kern="5000" dirty="0">
                <a:solidFill>
                  <a:srgbClr val="FFFFFF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Константин Мазуренков</a:t>
            </a:r>
          </a:p>
          <a:p>
            <a:pPr marL="12700">
              <a:lnSpc>
                <a:spcPts val="3600"/>
              </a:lnSpc>
              <a:spcBef>
                <a:spcPts val="130"/>
              </a:spcBef>
            </a:pPr>
            <a:r>
              <a:rPr lang="ru-RU" sz="3200" kern="5000" dirty="0">
                <a:solidFill>
                  <a:srgbClr val="FFFFFF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Студент группы № 292405-2</a:t>
            </a:r>
          </a:p>
          <a:p>
            <a:pPr marL="12700">
              <a:lnSpc>
                <a:spcPts val="3600"/>
              </a:lnSpc>
              <a:spcBef>
                <a:spcPts val="130"/>
              </a:spcBef>
            </a:pPr>
            <a:r>
              <a:rPr lang="ru-RU" sz="3200" kern="5000" dirty="0">
                <a:solidFill>
                  <a:srgbClr val="FFFFFF"/>
                </a:solidFill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«Компьютерное зрение и нейронные сети» </a:t>
            </a:r>
          </a:p>
          <a:p>
            <a:pPr marL="12700">
              <a:lnSpc>
                <a:spcPts val="3600"/>
              </a:lnSpc>
              <a:spcBef>
                <a:spcPts val="130"/>
              </a:spcBef>
            </a:pPr>
            <a:endParaRPr lang="ru-RU" sz="3200" kern="5000" dirty="0">
              <a:solidFill>
                <a:srgbClr val="FFFFFF"/>
              </a:solidFill>
              <a:latin typeface="Noto Sans Medium" panose="020B0502040504020204" pitchFamily="34" charset="0"/>
              <a:ea typeface="Noto Sans Medium" panose="020B0502040504020204" pitchFamily="34" charset="0"/>
              <a:cs typeface="Noto Sans Medium" panose="020B0502040504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75" y="779039"/>
            <a:ext cx="913618" cy="10428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" y="779038"/>
            <a:ext cx="2315271" cy="10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22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4" y="1108075"/>
            <a:ext cx="16249741" cy="171350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ru-RU" sz="5400" spc="260" dirty="0">
                <a:solidFill>
                  <a:srgbClr val="2B2B2B"/>
                </a:solidFill>
                <a:latin typeface="+mn-lt"/>
                <a:ea typeface="Roboto Black" panose="02000000000000000000" pitchFamily="2" charset="0"/>
                <a:cs typeface="Noto Sans Kannada" panose="020B0502040504020204" pitchFamily="34" charset="0"/>
              </a:rPr>
              <a:t>Пример видеоряда для обучения и тестирования модели</a:t>
            </a:r>
            <a:endParaRPr lang="ru-RU" sz="1800" spc="260" dirty="0">
              <a:solidFill>
                <a:srgbClr val="2B2B2B"/>
              </a:solidFill>
              <a:latin typeface="+mn-lt"/>
              <a:ea typeface="Roboto Black" panose="02000000000000000000" pitchFamily="2" charset="0"/>
              <a:cs typeface="Noto Sans Kannada" panose="020B0502040504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1D61B48-5F09-4397-87C1-CE4F52EE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790" y="3858685"/>
            <a:ext cx="3569101" cy="634259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FEA553-45CD-E24A-4555-D1DE792E0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838" y="3858685"/>
            <a:ext cx="3470473" cy="634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2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5" y="2425764"/>
            <a:ext cx="14209079" cy="108597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r>
              <a:rPr lang="ru-RU" sz="2800" b="0" dirty="0">
                <a:latin typeface="Noto Sans Medium" panose="020B0502040504020204" pitchFamily="34" charset="0"/>
                <a:ea typeface="Noto Sans Medium" panose="020B0502040504020204" pitchFamily="34" charset="0"/>
                <a:cs typeface="Noto Sans Medium" panose="020B0502040504020204" pitchFamily="34" charset="0"/>
              </a:rPr>
              <a:t>Охват датчиками давления составляет примерно 1/5 от всего фонда скважин, а динамика оснащения скважин новыми ДД с 2020 года по 2025 год составляет 0,34 % в год</a:t>
            </a:r>
            <a:endParaRPr lang="ru-RU" sz="2800" b="0" baseline="0" dirty="0">
              <a:latin typeface="Noto Sans Medium" panose="020B0502040504020204" pitchFamily="34" charset="0"/>
              <a:ea typeface="Noto Sans Medium" panose="020B0502040504020204" pitchFamily="34" charset="0"/>
              <a:cs typeface="Noto Sans Medium" panose="020B050204050402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B62D73D-A4BF-4462-858C-28B05F6EA3ED}"/>
              </a:ext>
            </a:extLst>
          </p:cNvPr>
          <p:cNvSpPr txBox="1">
            <a:spLocks/>
          </p:cNvSpPr>
          <p:nvPr/>
        </p:nvSpPr>
        <p:spPr>
          <a:xfrm>
            <a:off x="1698625" y="1108075"/>
            <a:ext cx="16092418" cy="762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5750" b="1" i="0">
                <a:solidFill>
                  <a:srgbClr val="004254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ru-RU" sz="5400" spc="260" dirty="0">
                <a:solidFill>
                  <a:srgbClr val="2B2B2B"/>
                </a:solidFill>
                <a:latin typeface="+mn-lt"/>
                <a:ea typeface="Roboto Black" panose="02000000000000000000" pitchFamily="2" charset="0"/>
                <a:cs typeface="Noto Sans Kannada" panose="020B0502040504020204" pitchFamily="34" charset="0"/>
              </a:rPr>
              <a:t>Ключевые результаты</a:t>
            </a:r>
            <a:endParaRPr lang="ru-RU" sz="1800" spc="260" dirty="0">
              <a:solidFill>
                <a:srgbClr val="2B2B2B"/>
              </a:solidFill>
              <a:latin typeface="+mn-lt"/>
              <a:ea typeface="Roboto Black" panose="02000000000000000000" pitchFamily="2" charset="0"/>
              <a:cs typeface="Noto Sans Kannada" panose="020B0502040504020204" pitchFamily="34" charset="0"/>
            </a:endParaRP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1FF0783B-2F1E-4469-BF53-F31AAB710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2257139"/>
              </p:ext>
            </p:extLst>
          </p:nvPr>
        </p:nvGraphicFramePr>
        <p:xfrm>
          <a:off x="3310167" y="4284133"/>
          <a:ext cx="13927965" cy="5582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99991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BFBFBF"/>
      </a:folHlink>
    </a:clrScheme>
    <a:fontScheme name="Другая 1">
      <a:majorFont>
        <a:latin typeface="Noto Sans"/>
        <a:ea typeface=""/>
        <a:cs typeface=""/>
      </a:majorFont>
      <a:minorFont>
        <a:latin typeface="Noto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3287263F-AC27-4CCE-924B-97310B438934}" vid="{AD6471AE-C52D-41FE-BA19-85F99244F45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24297</TotalTime>
  <Words>973</Words>
  <Application>Microsoft Macintosh PowerPoint</Application>
  <PresentationFormat>Произвольный</PresentationFormat>
  <Paragraphs>82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Aptos</vt:lpstr>
      <vt:lpstr>Arial</vt:lpstr>
      <vt:lpstr>Times New Roman</vt:lpstr>
      <vt:lpstr>Noto Sans Medium</vt:lpstr>
      <vt:lpstr>Calibri</vt:lpstr>
      <vt:lpstr>SB Sans Text</vt:lpstr>
      <vt:lpstr>Noto Sans</vt:lpstr>
      <vt:lpstr>Tahoma</vt:lpstr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Данные</dc:title>
  <dc:creator>User</dc:creator>
  <cp:lastModifiedBy>Константин Мазуренков</cp:lastModifiedBy>
  <cp:revision>523</cp:revision>
  <dcterms:created xsi:type="dcterms:W3CDTF">2022-03-29T11:34:13Z</dcterms:created>
  <dcterms:modified xsi:type="dcterms:W3CDTF">2026-02-09T20:48:54Z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2022-03-28T00:00:00Z</vt:filetime>
  </property>
  <property fmtid="{D5CDD505-2E9C-101B-9397-08002B2CF9AE}" pid="3" name="Creator">
    <vt:lpwstr>Adobe InDesign CC 2017 (Windows)</vt:lpwstr>
  </property>
  <property fmtid="{D5CDD505-2E9C-101B-9397-08002B2CF9AE}" pid="4" name="LastSaved">
    <vt:filetime>2022-03-29T00:00:00Z</vt:filetime>
  </property>
</Properties>
</file>